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</p:sldIdLst>
  <p:sldSz cy="5143500" cx="9144000"/>
  <p:notesSz cx="6858000" cy="9144000"/>
  <p:embeddedFontLst>
    <p:embeddedFont>
      <p:font typeface="Lato"/>
      <p:regular r:id="rId33"/>
      <p:bold r:id="rId34"/>
      <p:italic r:id="rId35"/>
      <p:boldItalic r:id="rId36"/>
    </p:embeddedFont>
    <p:embeddedFont>
      <p:font typeface="Century Gothic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3C2C8D-AA62-4FB5-8C1A-858EA4DFDA8C}">
  <a:tblStyle styleId="{353C2C8D-AA62-4FB5-8C1A-858EA4DFDA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font" Target="fonts/Lato-regular.fntdata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Lato-italic.fntdata"/><Relationship Id="rId12" Type="http://schemas.openxmlformats.org/officeDocument/2006/relationships/slide" Target="slides/slide4.xml"/><Relationship Id="rId34" Type="http://schemas.openxmlformats.org/officeDocument/2006/relationships/font" Target="fonts/Lato-bold.fntdata"/><Relationship Id="rId15" Type="http://schemas.openxmlformats.org/officeDocument/2006/relationships/slide" Target="slides/slide7.xml"/><Relationship Id="rId37" Type="http://schemas.openxmlformats.org/officeDocument/2006/relationships/font" Target="fonts/CenturyGothic-regular.fntdata"/><Relationship Id="rId14" Type="http://schemas.openxmlformats.org/officeDocument/2006/relationships/slide" Target="slides/slide6.xml"/><Relationship Id="rId36" Type="http://schemas.openxmlformats.org/officeDocument/2006/relationships/font" Target="fonts/Lato-boldItalic.fntdata"/><Relationship Id="rId17" Type="http://schemas.openxmlformats.org/officeDocument/2006/relationships/slide" Target="slides/slide9.xml"/><Relationship Id="rId39" Type="http://schemas.openxmlformats.org/officeDocument/2006/relationships/font" Target="fonts/CenturyGothic-italic.fntdata"/><Relationship Id="rId16" Type="http://schemas.openxmlformats.org/officeDocument/2006/relationships/slide" Target="slides/slide8.xml"/><Relationship Id="rId38" Type="http://schemas.openxmlformats.org/officeDocument/2006/relationships/font" Target="fonts/CenturyGothic-bold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0cc0956da_7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b0cc0956da_7_1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0cc0956da_7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b0cc0956da_7_1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0cc0956da_7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b0cc0956da_7_1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0cc0956da_7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b0cc0956da_7_1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0cc0956da_7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b0cc0956da_7_1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0cc0956da_7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b0cc0956da_7_1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0cc0956da_7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b0cc0956da_7_1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0cc0956da_7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b0cc0956da_7_2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0cc0956da_7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b0cc0956da_7_2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b0716a9520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b0716a9520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0716a9520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0716a9520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080b9805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080b9805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080b9805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b080b980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b080b9805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b080b9805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b080b9805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b080b9805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b0716a9520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b0716a9520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0716a9520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0716a952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content flow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0716a9520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0716a9520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7c9440a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7c9440a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0716a9520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0716a9520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0d8d18de3_3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b0d8d18de3_3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0d8d18de3_3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b0d8d18de3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Presentation content flow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0cc0956da_7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b0cc0956da_7_1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ctrTitle"/>
          </p:nvPr>
        </p:nvSpPr>
        <p:spPr>
          <a:xfrm>
            <a:off x="866216" y="1085850"/>
            <a:ext cx="6619243" cy="24971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866216" y="3583035"/>
            <a:ext cx="6619243" cy="646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827484" y="1539688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866217" y="2146300"/>
            <a:ext cx="6619243" cy="143673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866216" y="3583036"/>
            <a:ext cx="6619243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827484" y="1545431"/>
            <a:ext cx="3297254" cy="31468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163" name="Google Shape;163;p30"/>
          <p:cNvSpPr txBox="1"/>
          <p:nvPr>
            <p:ph idx="2" type="body"/>
          </p:nvPr>
        </p:nvSpPr>
        <p:spPr>
          <a:xfrm>
            <a:off x="4240870" y="1542069"/>
            <a:ext cx="3297256" cy="31501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164" name="Google Shape;164;p30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0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30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827485" y="1428750"/>
            <a:ext cx="3297253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70" name="Google Shape;170;p31"/>
          <p:cNvSpPr txBox="1"/>
          <p:nvPr>
            <p:ph idx="2" type="body"/>
          </p:nvPr>
        </p:nvSpPr>
        <p:spPr>
          <a:xfrm>
            <a:off x="827484" y="1885950"/>
            <a:ext cx="3297254" cy="28063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171" name="Google Shape;171;p31"/>
          <p:cNvSpPr txBox="1"/>
          <p:nvPr>
            <p:ph idx="3" type="body"/>
          </p:nvPr>
        </p:nvSpPr>
        <p:spPr>
          <a:xfrm>
            <a:off x="4240871" y="1428750"/>
            <a:ext cx="329725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72" name="Google Shape;172;p31"/>
          <p:cNvSpPr txBox="1"/>
          <p:nvPr>
            <p:ph idx="4" type="body"/>
          </p:nvPr>
        </p:nvSpPr>
        <p:spPr>
          <a:xfrm>
            <a:off x="4240871" y="1885950"/>
            <a:ext cx="3297254" cy="28063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173" name="Google Shape;173;p31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31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31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2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2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866215" y="1085850"/>
            <a:ext cx="2550798" cy="10858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3588462" y="1085850"/>
            <a:ext cx="3896998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04800" lvl="0" marL="457200" algn="l">
              <a:spcBef>
                <a:spcPts val="800"/>
              </a:spcBef>
              <a:spcAft>
                <a:spcPts val="0"/>
              </a:spcAft>
              <a:buSzPts val="1200"/>
              <a:buChar char="►"/>
              <a:defRPr sz="1500"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2pPr>
            <a:lvl3pPr indent="-292100" lvl="2" marL="13716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3pPr>
            <a:lvl4pPr indent="-279400" lvl="3" marL="18288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4pPr>
            <a:lvl5pPr indent="-279400" lvl="4" marL="22860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5pPr>
            <a:lvl6pPr indent="-279400" lvl="5" marL="27432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6pPr>
            <a:lvl7pPr indent="-279400" lvl="6" marL="32004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7pPr>
            <a:lvl8pPr indent="-279400" lvl="7" marL="3657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8pPr>
            <a:lvl9pPr indent="-279400" lvl="8" marL="41148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9pPr>
          </a:lstStyle>
          <a:p/>
        </p:txBody>
      </p:sp>
      <p:sp>
        <p:nvSpPr>
          <p:cNvPr id="183" name="Google Shape;183;p33"/>
          <p:cNvSpPr txBox="1"/>
          <p:nvPr>
            <p:ph idx="2" type="body"/>
          </p:nvPr>
        </p:nvSpPr>
        <p:spPr>
          <a:xfrm>
            <a:off x="866215" y="2346960"/>
            <a:ext cx="2550797" cy="21716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84" name="Google Shape;184;p33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3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3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865430" y="1390644"/>
            <a:ext cx="3819679" cy="11811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34"/>
          <p:cNvSpPr/>
          <p:nvPr>
            <p:ph idx="2" type="pic"/>
          </p:nvPr>
        </p:nvSpPr>
        <p:spPr>
          <a:xfrm>
            <a:off x="5212160" y="857250"/>
            <a:ext cx="2400300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866216" y="2743200"/>
            <a:ext cx="3813734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91" name="Google Shape;191;p34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4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866217" y="3600440"/>
            <a:ext cx="6619243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5"/>
          <p:cNvSpPr/>
          <p:nvPr>
            <p:ph idx="2" type="pic"/>
          </p:nvPr>
        </p:nvSpPr>
        <p:spPr>
          <a:xfrm>
            <a:off x="866216" y="514350"/>
            <a:ext cx="6619243" cy="27305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866217" y="4025494"/>
            <a:ext cx="6619242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98" name="Google Shape;198;p35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5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35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866216" y="1085850"/>
            <a:ext cx="6619244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866216" y="2743200"/>
            <a:ext cx="6619244" cy="1771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04" name="Google Shape;204;p36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36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1181101" y="1085850"/>
            <a:ext cx="5999486" cy="17425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1447800" y="2828380"/>
            <a:ext cx="5459737" cy="2566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b="0" i="0" sz="11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10" name="Google Shape;210;p37"/>
          <p:cNvSpPr txBox="1"/>
          <p:nvPr>
            <p:ph idx="2" type="body"/>
          </p:nvPr>
        </p:nvSpPr>
        <p:spPr>
          <a:xfrm>
            <a:off x="866216" y="3262993"/>
            <a:ext cx="6619244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11" name="Google Shape;211;p37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37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37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7"/>
          <p:cNvSpPr txBox="1"/>
          <p:nvPr/>
        </p:nvSpPr>
        <p:spPr>
          <a:xfrm>
            <a:off x="673721" y="728440"/>
            <a:ext cx="601434" cy="14773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215" name="Google Shape;215;p37"/>
          <p:cNvSpPr txBox="1"/>
          <p:nvPr/>
        </p:nvSpPr>
        <p:spPr>
          <a:xfrm>
            <a:off x="6997867" y="1960340"/>
            <a:ext cx="601434" cy="14773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866216" y="2343151"/>
            <a:ext cx="6619245" cy="123988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866216" y="3583036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38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38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39"/>
          <p:cNvSpPr txBox="1"/>
          <p:nvPr>
            <p:ph idx="1" type="body"/>
          </p:nvPr>
        </p:nvSpPr>
        <p:spPr>
          <a:xfrm>
            <a:off x="474710" y="1485900"/>
            <a:ext cx="221014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225" name="Google Shape;225;p39"/>
          <p:cNvSpPr txBox="1"/>
          <p:nvPr>
            <p:ph idx="2" type="body"/>
          </p:nvPr>
        </p:nvSpPr>
        <p:spPr>
          <a:xfrm>
            <a:off x="489347" y="2000250"/>
            <a:ext cx="2195513" cy="26920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26" name="Google Shape;226;p39"/>
          <p:cNvSpPr txBox="1"/>
          <p:nvPr>
            <p:ph idx="3" type="body"/>
          </p:nvPr>
        </p:nvSpPr>
        <p:spPr>
          <a:xfrm>
            <a:off x="2912744" y="1485900"/>
            <a:ext cx="220218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227" name="Google Shape;227;p39"/>
          <p:cNvSpPr txBox="1"/>
          <p:nvPr>
            <p:ph idx="4" type="body"/>
          </p:nvPr>
        </p:nvSpPr>
        <p:spPr>
          <a:xfrm>
            <a:off x="2904829" y="2000250"/>
            <a:ext cx="2210095" cy="26920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28" name="Google Shape;228;p39"/>
          <p:cNvSpPr txBox="1"/>
          <p:nvPr>
            <p:ph idx="5" type="body"/>
          </p:nvPr>
        </p:nvSpPr>
        <p:spPr>
          <a:xfrm>
            <a:off x="5343525" y="1485900"/>
            <a:ext cx="219908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229" name="Google Shape;229;p39"/>
          <p:cNvSpPr txBox="1"/>
          <p:nvPr>
            <p:ph idx="6" type="body"/>
          </p:nvPr>
        </p:nvSpPr>
        <p:spPr>
          <a:xfrm>
            <a:off x="5343525" y="2000250"/>
            <a:ext cx="2199085" cy="26920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230" name="Google Shape;230;p39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39"/>
          <p:cNvCxnSpPr/>
          <p:nvPr/>
        </p:nvCxnSpPr>
        <p:spPr>
          <a:xfrm>
            <a:off x="5221671" y="1600200"/>
            <a:ext cx="0" cy="2975161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39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39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489347" y="3188212"/>
            <a:ext cx="220503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238" name="Google Shape;238;p40"/>
          <p:cNvSpPr/>
          <p:nvPr>
            <p:ph idx="2" type="pic"/>
          </p:nvPr>
        </p:nvSpPr>
        <p:spPr>
          <a:xfrm>
            <a:off x="489347" y="1657350"/>
            <a:ext cx="2205037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9" name="Google Shape;239;p40"/>
          <p:cNvSpPr txBox="1"/>
          <p:nvPr>
            <p:ph idx="3" type="body"/>
          </p:nvPr>
        </p:nvSpPr>
        <p:spPr>
          <a:xfrm>
            <a:off x="489347" y="3620408"/>
            <a:ext cx="2205037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40" name="Google Shape;240;p40"/>
          <p:cNvSpPr txBox="1"/>
          <p:nvPr>
            <p:ph idx="4" type="body"/>
          </p:nvPr>
        </p:nvSpPr>
        <p:spPr>
          <a:xfrm>
            <a:off x="2917031" y="3188212"/>
            <a:ext cx="219789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241" name="Google Shape;241;p40"/>
          <p:cNvSpPr/>
          <p:nvPr>
            <p:ph idx="5" type="pic"/>
          </p:nvPr>
        </p:nvSpPr>
        <p:spPr>
          <a:xfrm>
            <a:off x="2917030" y="1657350"/>
            <a:ext cx="2197894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2" name="Google Shape;242;p40"/>
          <p:cNvSpPr txBox="1"/>
          <p:nvPr>
            <p:ph idx="6" type="body"/>
          </p:nvPr>
        </p:nvSpPr>
        <p:spPr>
          <a:xfrm>
            <a:off x="2916016" y="3620408"/>
            <a:ext cx="2200805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43" name="Google Shape;243;p40"/>
          <p:cNvSpPr txBox="1"/>
          <p:nvPr>
            <p:ph idx="7" type="body"/>
          </p:nvPr>
        </p:nvSpPr>
        <p:spPr>
          <a:xfrm>
            <a:off x="5343525" y="3188212"/>
            <a:ext cx="219908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244" name="Google Shape;244;p40"/>
          <p:cNvSpPr/>
          <p:nvPr>
            <p:ph idx="8" type="pic"/>
          </p:nvPr>
        </p:nvSpPr>
        <p:spPr>
          <a:xfrm>
            <a:off x="5343524" y="1657350"/>
            <a:ext cx="2199085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5" name="Google Shape;245;p40"/>
          <p:cNvSpPr txBox="1"/>
          <p:nvPr>
            <p:ph idx="9" type="body"/>
          </p:nvPr>
        </p:nvSpPr>
        <p:spPr>
          <a:xfrm>
            <a:off x="5343431" y="3620406"/>
            <a:ext cx="2201998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246" name="Google Shape;246;p40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40"/>
          <p:cNvCxnSpPr/>
          <p:nvPr/>
        </p:nvCxnSpPr>
        <p:spPr>
          <a:xfrm>
            <a:off x="5221671" y="1600200"/>
            <a:ext cx="0" cy="2975161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40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40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40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 rot="5400000">
            <a:off x="2609132" y="-241959"/>
            <a:ext cx="3146611" cy="67099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54" name="Google Shape;254;p41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41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41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 rot="5400000">
            <a:off x="4700588" y="1850231"/>
            <a:ext cx="4369594" cy="13144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 rot="5400000">
            <a:off x="1259681" y="-104774"/>
            <a:ext cx="4026693" cy="55673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60" name="Google Shape;260;p42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42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42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image" Target="../media/image2.png"/><Relationship Id="rId19" Type="http://schemas.openxmlformats.org/officeDocument/2006/relationships/slideLayout" Target="../slideLayouts/slideLayout36.xml"/><Relationship Id="rId6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6454409" y="4572000"/>
            <a:ext cx="7453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827484" y="1539688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048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►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845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21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94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94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94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94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10" type="dt"/>
          </p:nvPr>
        </p:nvSpPr>
        <p:spPr>
          <a:xfrm rot="5400000">
            <a:off x="7616729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16.jpg"/><Relationship Id="rId5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16.jpg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16.jpg"/><Relationship Id="rId5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solidFill>
            <a:srgbClr val="6FA8D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SYST28951- System Development Methodologies</a:t>
            </a:r>
            <a:endParaRPr sz="47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8" name="Google Shape;268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 4 - Group Presentation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2"/>
          <p:cNvSpPr txBox="1"/>
          <p:nvPr>
            <p:ph type="title"/>
          </p:nvPr>
        </p:nvSpPr>
        <p:spPr>
          <a:xfrm>
            <a:off x="469775" y="338967"/>
            <a:ext cx="7053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" sz="1100"/>
              <a:t>Create client profile(1/2)</a:t>
            </a:r>
            <a:endParaRPr sz="1100"/>
          </a:p>
        </p:txBody>
      </p:sp>
      <p:pic>
        <p:nvPicPr>
          <p:cNvPr id="367" name="Google Shape;36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" y="1389340"/>
            <a:ext cx="3453765" cy="283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423" y="1389340"/>
            <a:ext cx="3843337" cy="283975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2"/>
          <p:cNvSpPr txBox="1"/>
          <p:nvPr/>
        </p:nvSpPr>
        <p:spPr>
          <a:xfrm>
            <a:off x="1571770" y="4470169"/>
            <a:ext cx="11027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Login page</a:t>
            </a:r>
            <a:endParaRPr sz="1100"/>
          </a:p>
        </p:txBody>
      </p:sp>
      <p:sp>
        <p:nvSpPr>
          <p:cNvPr id="370" name="Google Shape;370;p52"/>
          <p:cNvSpPr/>
          <p:nvPr/>
        </p:nvSpPr>
        <p:spPr>
          <a:xfrm>
            <a:off x="6192384" y="4465712"/>
            <a:ext cx="126741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Sign up page</a:t>
            </a:r>
            <a:endParaRPr sz="1100"/>
          </a:p>
        </p:txBody>
      </p:sp>
      <p:pic>
        <p:nvPicPr>
          <p:cNvPr id="371" name="Google Shape;37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733799"/>
            <a:ext cx="1190157" cy="139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" sz="1100"/>
              <a:t>Create client profile(2/2)</a:t>
            </a:r>
            <a:endParaRPr sz="1100"/>
          </a:p>
        </p:txBody>
      </p:sp>
      <p:pic>
        <p:nvPicPr>
          <p:cNvPr id="377" name="Google Shape;37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047" y="1442681"/>
            <a:ext cx="3821906" cy="283975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3"/>
          <p:cNvSpPr txBox="1"/>
          <p:nvPr/>
        </p:nvSpPr>
        <p:spPr>
          <a:xfrm flipH="1">
            <a:off x="3053823" y="4409846"/>
            <a:ext cx="322436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At, last system will show confirmation.</a:t>
            </a:r>
            <a:endParaRPr sz="1100"/>
          </a:p>
        </p:txBody>
      </p:sp>
      <p:pic>
        <p:nvPicPr>
          <p:cNvPr id="379" name="Google Shape;37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733799"/>
            <a:ext cx="1190157" cy="139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" sz="1100"/>
              <a:t>Provide Vehicle Information(1/2)</a:t>
            </a:r>
            <a:endParaRPr sz="1100"/>
          </a:p>
        </p:txBody>
      </p:sp>
      <p:pic>
        <p:nvPicPr>
          <p:cNvPr id="385" name="Google Shape;38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" y="1389340"/>
            <a:ext cx="3843338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424" y="1389340"/>
            <a:ext cx="3843336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4"/>
          <p:cNvSpPr txBox="1"/>
          <p:nvPr/>
        </p:nvSpPr>
        <p:spPr>
          <a:xfrm>
            <a:off x="1571770" y="4470169"/>
            <a:ext cx="11027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Login page</a:t>
            </a:r>
            <a:endParaRPr sz="1100"/>
          </a:p>
        </p:txBody>
      </p:sp>
      <p:sp>
        <p:nvSpPr>
          <p:cNvPr id="388" name="Google Shape;388;p54"/>
          <p:cNvSpPr/>
          <p:nvPr/>
        </p:nvSpPr>
        <p:spPr>
          <a:xfrm>
            <a:off x="5930895" y="4526963"/>
            <a:ext cx="17903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Reservation request</a:t>
            </a:r>
            <a:endParaRPr sz="1100"/>
          </a:p>
        </p:txBody>
      </p:sp>
      <p:pic>
        <p:nvPicPr>
          <p:cNvPr id="389" name="Google Shape;389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733799"/>
            <a:ext cx="1190157" cy="139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" sz="1100"/>
              <a:t>Provide Vehicle Information(2/2)</a:t>
            </a:r>
            <a:endParaRPr sz="1100"/>
          </a:p>
        </p:txBody>
      </p:sp>
      <p:pic>
        <p:nvPicPr>
          <p:cNvPr id="395" name="Google Shape;39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60" y="1221820"/>
            <a:ext cx="3688080" cy="2936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3960" y="1221820"/>
            <a:ext cx="3688080" cy="293608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5"/>
          <p:cNvSpPr txBox="1"/>
          <p:nvPr/>
        </p:nvSpPr>
        <p:spPr>
          <a:xfrm>
            <a:off x="1190158" y="4465712"/>
            <a:ext cx="293988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chooses type of monthly statement here.</a:t>
            </a:r>
            <a:endParaRPr sz="1100"/>
          </a:p>
        </p:txBody>
      </p:sp>
      <p:sp>
        <p:nvSpPr>
          <p:cNvPr id="398" name="Google Shape;398;p55"/>
          <p:cNvSpPr/>
          <p:nvPr/>
        </p:nvSpPr>
        <p:spPr>
          <a:xfrm>
            <a:off x="5834763" y="4465712"/>
            <a:ext cx="204647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 rental agreement</a:t>
            </a:r>
            <a:endParaRPr sz="1100"/>
          </a:p>
        </p:txBody>
      </p:sp>
      <p:pic>
        <p:nvPicPr>
          <p:cNvPr id="399" name="Google Shape;39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733799"/>
            <a:ext cx="1190157" cy="139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" sz="1100"/>
              <a:t>Client Entering Premises(1/2)</a:t>
            </a:r>
            <a:endParaRPr sz="1100"/>
          </a:p>
        </p:txBody>
      </p:sp>
      <p:pic>
        <p:nvPicPr>
          <p:cNvPr id="405" name="Google Shape;40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390" y="1268016"/>
            <a:ext cx="4019550" cy="313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1060" y="1268016"/>
            <a:ext cx="4019550" cy="313610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6"/>
          <p:cNvSpPr txBox="1"/>
          <p:nvPr/>
        </p:nvSpPr>
        <p:spPr>
          <a:xfrm>
            <a:off x="1412877" y="4587286"/>
            <a:ext cx="210057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 page for scanner</a:t>
            </a:r>
            <a:endParaRPr sz="1100"/>
          </a:p>
        </p:txBody>
      </p:sp>
      <p:sp>
        <p:nvSpPr>
          <p:cNvPr id="408" name="Google Shape;408;p56"/>
          <p:cNvSpPr/>
          <p:nvPr/>
        </p:nvSpPr>
        <p:spPr>
          <a:xfrm>
            <a:off x="5263860" y="4587286"/>
            <a:ext cx="283394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chooses punch In/Out here</a:t>
            </a:r>
            <a:endParaRPr sz="1100"/>
          </a:p>
        </p:txBody>
      </p:sp>
      <p:pic>
        <p:nvPicPr>
          <p:cNvPr id="409" name="Google Shape;40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733799"/>
            <a:ext cx="1190157" cy="139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" sz="1100"/>
              <a:t>Client Entering Premises(2/2)</a:t>
            </a:r>
            <a:endParaRPr sz="1100"/>
          </a:p>
        </p:txBody>
      </p:sp>
      <p:pic>
        <p:nvPicPr>
          <p:cNvPr id="415" name="Google Shape;41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6521" y="1335881"/>
            <a:ext cx="5013434" cy="32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7"/>
          <p:cNvSpPr/>
          <p:nvPr/>
        </p:nvSpPr>
        <p:spPr>
          <a:xfrm>
            <a:off x="3000076" y="4665462"/>
            <a:ext cx="324632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At, last system will show confirmation.</a:t>
            </a:r>
            <a:endParaRPr sz="1100"/>
          </a:p>
        </p:txBody>
      </p:sp>
      <p:pic>
        <p:nvPicPr>
          <p:cNvPr id="417" name="Google Shape;41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733799"/>
            <a:ext cx="1190157" cy="139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" sz="1100"/>
              <a:t>Client Leaving Premises(1/2)</a:t>
            </a:r>
            <a:endParaRPr sz="1100"/>
          </a:p>
        </p:txBody>
      </p:sp>
      <p:pic>
        <p:nvPicPr>
          <p:cNvPr id="423" name="Google Shape;42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153" y="1435894"/>
            <a:ext cx="4014788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5347" y="1364456"/>
            <a:ext cx="400050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8"/>
          <p:cNvSpPr txBox="1"/>
          <p:nvPr/>
        </p:nvSpPr>
        <p:spPr>
          <a:xfrm>
            <a:off x="1415259" y="4526963"/>
            <a:ext cx="210057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 page for scanner</a:t>
            </a:r>
            <a:endParaRPr sz="1100"/>
          </a:p>
        </p:txBody>
      </p:sp>
      <p:sp>
        <p:nvSpPr>
          <p:cNvPr id="426" name="Google Shape;426;p58"/>
          <p:cNvSpPr/>
          <p:nvPr/>
        </p:nvSpPr>
        <p:spPr>
          <a:xfrm>
            <a:off x="5268622" y="4526963"/>
            <a:ext cx="283394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chooses punch In/Out here</a:t>
            </a:r>
            <a:endParaRPr sz="1100"/>
          </a:p>
        </p:txBody>
      </p:sp>
      <p:pic>
        <p:nvPicPr>
          <p:cNvPr id="427" name="Google Shape;42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733799"/>
            <a:ext cx="1190157" cy="139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>
            <p:ph type="title"/>
          </p:nvPr>
        </p:nvSpPr>
        <p:spPr>
          <a:xfrm>
            <a:off x="484583" y="339539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" sz="1100"/>
              <a:t>Client Leaving Premises(2/2)</a:t>
            </a:r>
            <a:endParaRPr sz="1100"/>
          </a:p>
        </p:txBody>
      </p:sp>
      <p:pic>
        <p:nvPicPr>
          <p:cNvPr id="433" name="Google Shape;43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8840" y="1207293"/>
            <a:ext cx="4838700" cy="315134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9"/>
          <p:cNvSpPr/>
          <p:nvPr/>
        </p:nvSpPr>
        <p:spPr>
          <a:xfrm>
            <a:off x="2992481" y="4526963"/>
            <a:ext cx="324632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At, last system will show confirmation.</a:t>
            </a:r>
            <a:endParaRPr sz="1100"/>
          </a:p>
        </p:txBody>
      </p:sp>
      <p:pic>
        <p:nvPicPr>
          <p:cNvPr id="435" name="Google Shape;43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733799"/>
            <a:ext cx="1190157" cy="139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 txBox="1"/>
          <p:nvPr>
            <p:ph type="ctrTitle"/>
          </p:nvPr>
        </p:nvSpPr>
        <p:spPr>
          <a:xfrm>
            <a:off x="1826336" y="1085850"/>
            <a:ext cx="6619243" cy="24971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" sz="1100"/>
              <a:t>UI summary</a:t>
            </a:r>
            <a:endParaRPr sz="1100"/>
          </a:p>
        </p:txBody>
      </p:sp>
      <p:sp>
        <p:nvSpPr>
          <p:cNvPr id="441" name="Google Shape;441;p60"/>
          <p:cNvSpPr txBox="1"/>
          <p:nvPr>
            <p:ph idx="1" type="subTitle"/>
          </p:nvPr>
        </p:nvSpPr>
        <p:spPr>
          <a:xfrm>
            <a:off x="1902536" y="3583036"/>
            <a:ext cx="6619243" cy="646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UI FOR OUR NORVS SYSTEM IS WELL UNDERSTOOD AND EASY TO USE, IT DOESN’T REQUIRE ANY HIGH TECHNICAL KNOWLEDGE TO OPERATE OUR WEBSITE. HERE, SIMPLICITY IS OUR KEY.</a:t>
            </a:r>
            <a:endParaRPr sz="1100"/>
          </a:p>
        </p:txBody>
      </p:sp>
      <p:pic>
        <p:nvPicPr>
          <p:cNvPr id="442" name="Google Shape;44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33799"/>
            <a:ext cx="1190157" cy="139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1"/>
          <p:cNvSpPr txBox="1"/>
          <p:nvPr/>
        </p:nvSpPr>
        <p:spPr>
          <a:xfrm>
            <a:off x="311700" y="1135775"/>
            <a:ext cx="24783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Space Rental Report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Client Info Report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Reservation Report</a:t>
            </a:r>
            <a:endParaRPr b="1"/>
          </a:p>
        </p:txBody>
      </p:sp>
      <p:sp>
        <p:nvSpPr>
          <p:cNvPr id="448" name="Google Shape;448;p61"/>
          <p:cNvSpPr txBox="1"/>
          <p:nvPr>
            <p:ph idx="4294967295"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solidFill>
            <a:srgbClr val="6FA8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Summary Reports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9" name="Google Shape;449;p61"/>
          <p:cNvPicPr preferRelativeResize="0"/>
          <p:nvPr/>
        </p:nvPicPr>
        <p:blipFill rotWithShape="1">
          <a:blip r:embed="rId3">
            <a:alphaModFix/>
          </a:blip>
          <a:srcRect b="14961" l="0" r="0" t="14764"/>
          <a:stretch/>
        </p:blipFill>
        <p:spPr>
          <a:xfrm>
            <a:off x="0" y="3525450"/>
            <a:ext cx="1233475" cy="161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54300"/>
            <a:ext cx="351651" cy="3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1"/>
          <p:cNvSpPr txBox="1"/>
          <p:nvPr/>
        </p:nvSpPr>
        <p:spPr>
          <a:xfrm>
            <a:off x="351650" y="3200675"/>
            <a:ext cx="747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C9DAF8"/>
                </a:highlight>
              </a:rPr>
              <a:t>Steven</a:t>
            </a:r>
            <a:endParaRPr sz="1000">
              <a:highlight>
                <a:srgbClr val="C9DAF8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900">
                <a:solidFill>
                  <a:srgbClr val="FFFFFF"/>
                </a:solidFill>
              </a:rPr>
              <a:t>NORVS </a:t>
            </a:r>
            <a:endParaRPr b="1" sz="6900">
              <a:solidFill>
                <a:srgbClr val="FFFFFF"/>
              </a:solidFill>
            </a:endParaRPr>
          </a:p>
        </p:txBody>
      </p:sp>
      <p:sp>
        <p:nvSpPr>
          <p:cNvPr id="274" name="Google Shape;274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Group members</a:t>
            </a:r>
            <a:endParaRPr u="sng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Steven Kebila (Group Leader)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Arashdeep Singh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Vali Mohammad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Zawad Hossain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5" name="Google Shape;275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</a:rPr>
              <a:t>CASE STUDY</a:t>
            </a:r>
            <a:endParaRPr b="1" sz="2600">
              <a:solidFill>
                <a:srgbClr val="FFFFFF"/>
              </a:solidFill>
            </a:endParaRPr>
          </a:p>
        </p:txBody>
      </p:sp>
      <p:cxnSp>
        <p:nvCxnSpPr>
          <p:cNvPr id="276" name="Google Shape;276;p44"/>
          <p:cNvCxnSpPr/>
          <p:nvPr/>
        </p:nvCxnSpPr>
        <p:spPr>
          <a:xfrm flipH="1" rot="10800000">
            <a:off x="480025" y="2651950"/>
            <a:ext cx="3597000" cy="111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44"/>
          <p:cNvSpPr txBox="1"/>
          <p:nvPr/>
        </p:nvSpPr>
        <p:spPr>
          <a:xfrm>
            <a:off x="914400" y="2145030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/>
          <p:nvPr/>
        </p:nvSpPr>
        <p:spPr>
          <a:xfrm>
            <a:off x="311700" y="1135775"/>
            <a:ext cx="24783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7" name="Google Shape;457;p62"/>
          <p:cNvSpPr txBox="1"/>
          <p:nvPr>
            <p:ph idx="4294967295"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solidFill>
            <a:srgbClr val="6FA8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Space Rental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Report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8" name="Google Shape;4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325" y="850500"/>
            <a:ext cx="4189357" cy="4125775"/>
          </a:xfrm>
          <a:prstGeom prst="rect">
            <a:avLst/>
          </a:prstGeom>
          <a:noFill/>
          <a:ln cap="flat" cmpd="sng" w="25400">
            <a:solidFill>
              <a:srgbClr val="76A5AF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59" name="Google Shape;459;p62"/>
          <p:cNvPicPr preferRelativeResize="0"/>
          <p:nvPr/>
        </p:nvPicPr>
        <p:blipFill rotWithShape="1">
          <a:blip r:embed="rId4">
            <a:alphaModFix/>
          </a:blip>
          <a:srcRect b="14961" l="0" r="0" t="14764"/>
          <a:stretch/>
        </p:blipFill>
        <p:spPr>
          <a:xfrm>
            <a:off x="0" y="3525450"/>
            <a:ext cx="1233475" cy="161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54300"/>
            <a:ext cx="351651" cy="3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2"/>
          <p:cNvSpPr txBox="1"/>
          <p:nvPr/>
        </p:nvSpPr>
        <p:spPr>
          <a:xfrm>
            <a:off x="351650" y="3200675"/>
            <a:ext cx="747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C9DAF8"/>
                </a:highlight>
              </a:rPr>
              <a:t>Steven</a:t>
            </a:r>
            <a:endParaRPr sz="1000">
              <a:highlight>
                <a:srgbClr val="C9DAF8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/>
          <p:nvPr/>
        </p:nvSpPr>
        <p:spPr>
          <a:xfrm>
            <a:off x="311700" y="1135775"/>
            <a:ext cx="24783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67" name="Google Shape;467;p63"/>
          <p:cNvSpPr txBox="1"/>
          <p:nvPr>
            <p:ph idx="4294967295"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solidFill>
            <a:srgbClr val="6FA8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Client Info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Report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8" name="Google Shape;46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250" y="1550887"/>
            <a:ext cx="6533500" cy="2041725"/>
          </a:xfrm>
          <a:prstGeom prst="rect">
            <a:avLst/>
          </a:prstGeom>
          <a:noFill/>
          <a:ln cap="flat" cmpd="sng" w="25400">
            <a:solidFill>
              <a:srgbClr val="76A5AF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69" name="Google Shape;469;p63"/>
          <p:cNvPicPr preferRelativeResize="0"/>
          <p:nvPr/>
        </p:nvPicPr>
        <p:blipFill rotWithShape="1">
          <a:blip r:embed="rId4">
            <a:alphaModFix/>
          </a:blip>
          <a:srcRect b="14961" l="0" r="0" t="14764"/>
          <a:stretch/>
        </p:blipFill>
        <p:spPr>
          <a:xfrm>
            <a:off x="0" y="3525450"/>
            <a:ext cx="1233475" cy="161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54300"/>
            <a:ext cx="351651" cy="3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3"/>
          <p:cNvSpPr txBox="1"/>
          <p:nvPr/>
        </p:nvSpPr>
        <p:spPr>
          <a:xfrm>
            <a:off x="351650" y="3200675"/>
            <a:ext cx="747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C9DAF8"/>
                </a:highlight>
              </a:rPr>
              <a:t>Steven</a:t>
            </a:r>
            <a:endParaRPr sz="1000">
              <a:highlight>
                <a:srgbClr val="C9DAF8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/>
          <p:nvPr/>
        </p:nvSpPr>
        <p:spPr>
          <a:xfrm>
            <a:off x="311700" y="1135775"/>
            <a:ext cx="24783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77" name="Google Shape;477;p64"/>
          <p:cNvSpPr txBox="1"/>
          <p:nvPr>
            <p:ph idx="4294967295"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solidFill>
            <a:srgbClr val="6FA8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Reservation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Report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8" name="Google Shape;4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675" y="1480788"/>
            <a:ext cx="5954655" cy="2181925"/>
          </a:xfrm>
          <a:prstGeom prst="rect">
            <a:avLst/>
          </a:prstGeom>
          <a:noFill/>
          <a:ln cap="flat" cmpd="sng" w="25400">
            <a:solidFill>
              <a:srgbClr val="76A5AF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79" name="Google Shape;479;p64"/>
          <p:cNvPicPr preferRelativeResize="0"/>
          <p:nvPr/>
        </p:nvPicPr>
        <p:blipFill rotWithShape="1">
          <a:blip r:embed="rId4">
            <a:alphaModFix/>
          </a:blip>
          <a:srcRect b="14961" l="0" r="0" t="14764"/>
          <a:stretch/>
        </p:blipFill>
        <p:spPr>
          <a:xfrm>
            <a:off x="0" y="3525450"/>
            <a:ext cx="1233475" cy="161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54300"/>
            <a:ext cx="351651" cy="3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4"/>
          <p:cNvSpPr txBox="1"/>
          <p:nvPr/>
        </p:nvSpPr>
        <p:spPr>
          <a:xfrm>
            <a:off x="351650" y="3200675"/>
            <a:ext cx="747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C9DAF8"/>
                </a:highlight>
              </a:rPr>
              <a:t>Steven</a:t>
            </a:r>
            <a:endParaRPr sz="1000">
              <a:highlight>
                <a:srgbClr val="C9DAF8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 txBox="1"/>
          <p:nvPr/>
        </p:nvSpPr>
        <p:spPr>
          <a:xfrm>
            <a:off x="2893350" y="1465350"/>
            <a:ext cx="3357300" cy="30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What Did We Talk About?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100">
                <a:solidFill>
                  <a:schemeClr val="dk1"/>
                </a:solidFill>
              </a:rPr>
              <a:t>Overall user interface structure of the system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100">
                <a:solidFill>
                  <a:schemeClr val="dk1"/>
                </a:solidFill>
              </a:rPr>
              <a:t>Four main features including the detailed UI design for these use cases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100">
                <a:solidFill>
                  <a:schemeClr val="dk1"/>
                </a:solidFill>
              </a:rPr>
              <a:t>Benefits to the company by implementing the new information system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100">
                <a:solidFill>
                  <a:schemeClr val="dk1"/>
                </a:solidFill>
              </a:rPr>
              <a:t>Proposed system architecture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100">
                <a:solidFill>
                  <a:schemeClr val="dk1"/>
                </a:solidFill>
              </a:rPr>
              <a:t>Three examples of the reports the system will provide and why they are beneficial.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87" name="Google Shape;487;p65"/>
          <p:cNvPicPr preferRelativeResize="0"/>
          <p:nvPr/>
        </p:nvPicPr>
        <p:blipFill rotWithShape="1">
          <a:blip r:embed="rId3">
            <a:alphaModFix/>
          </a:blip>
          <a:srcRect b="14961" l="0" r="0" t="14764"/>
          <a:stretch/>
        </p:blipFill>
        <p:spPr>
          <a:xfrm>
            <a:off x="0" y="3525450"/>
            <a:ext cx="1233475" cy="161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54300"/>
            <a:ext cx="351651" cy="35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5"/>
          <p:cNvPicPr preferRelativeResize="0"/>
          <p:nvPr/>
        </p:nvPicPr>
        <p:blipFill rotWithShape="1">
          <a:blip r:embed="rId5">
            <a:alphaModFix/>
          </a:blip>
          <a:srcRect b="27884" l="0" r="0" t="18056"/>
          <a:stretch/>
        </p:blipFill>
        <p:spPr>
          <a:xfrm>
            <a:off x="3057975" y="111000"/>
            <a:ext cx="3028050" cy="11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5"/>
          <p:cNvSpPr txBox="1"/>
          <p:nvPr/>
        </p:nvSpPr>
        <p:spPr>
          <a:xfrm>
            <a:off x="351650" y="3200675"/>
            <a:ext cx="747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C9DAF8"/>
                </a:highlight>
              </a:rPr>
              <a:t>Steven</a:t>
            </a:r>
            <a:endParaRPr sz="1000">
              <a:highlight>
                <a:srgbClr val="C9DAF8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900">
                <a:solidFill>
                  <a:srgbClr val="FFFFFF"/>
                </a:solidFill>
              </a:rPr>
              <a:t>NORVS </a:t>
            </a:r>
            <a:endParaRPr b="1" sz="6900">
              <a:solidFill>
                <a:srgbClr val="FFFFFF"/>
              </a:solidFill>
            </a:endParaRPr>
          </a:p>
        </p:txBody>
      </p:sp>
      <p:sp>
        <p:nvSpPr>
          <p:cNvPr id="496" name="Google Shape;496;p6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THANK YOU </a:t>
            </a:r>
            <a:endParaRPr b="1" sz="4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6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</a:rPr>
              <a:t>CASE STUDY</a:t>
            </a:r>
            <a:endParaRPr b="1" sz="2600">
              <a:solidFill>
                <a:srgbClr val="FFFFFF"/>
              </a:solidFill>
            </a:endParaRPr>
          </a:p>
        </p:txBody>
      </p:sp>
      <p:cxnSp>
        <p:nvCxnSpPr>
          <p:cNvPr id="498" name="Google Shape;498;p66"/>
          <p:cNvCxnSpPr/>
          <p:nvPr/>
        </p:nvCxnSpPr>
        <p:spPr>
          <a:xfrm flipH="1" rot="10800000">
            <a:off x="480025" y="2651950"/>
            <a:ext cx="3597000" cy="111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/>
        </p:nvSpPr>
        <p:spPr>
          <a:xfrm>
            <a:off x="397925" y="293600"/>
            <a:ext cx="1943100" cy="8763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NORVS System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1607300" y="1284200"/>
            <a:ext cx="1943100" cy="8763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Requirements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45"/>
          <p:cNvSpPr txBox="1"/>
          <p:nvPr/>
        </p:nvSpPr>
        <p:spPr>
          <a:xfrm>
            <a:off x="6760625" y="3960725"/>
            <a:ext cx="1943100" cy="8763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Wrap up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45"/>
          <p:cNvSpPr/>
          <p:nvPr/>
        </p:nvSpPr>
        <p:spPr>
          <a:xfrm rot="5400000">
            <a:off x="2517050" y="707675"/>
            <a:ext cx="523800" cy="476700"/>
          </a:xfrm>
          <a:prstGeom prst="bentArrow">
            <a:avLst>
              <a:gd fmla="val 25000" name="adj1"/>
              <a:gd fmla="val 25000" name="adj2"/>
              <a:gd fmla="val 25000" name="adj3"/>
              <a:gd fmla="val 49159" name="adj4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5"/>
          <p:cNvSpPr txBox="1"/>
          <p:nvPr/>
        </p:nvSpPr>
        <p:spPr>
          <a:xfrm>
            <a:off x="3017300" y="2274800"/>
            <a:ext cx="1943100" cy="8763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System Structure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45"/>
          <p:cNvSpPr txBox="1"/>
          <p:nvPr/>
        </p:nvSpPr>
        <p:spPr>
          <a:xfrm>
            <a:off x="4572000" y="3265400"/>
            <a:ext cx="1943100" cy="8763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Designing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45"/>
          <p:cNvSpPr/>
          <p:nvPr/>
        </p:nvSpPr>
        <p:spPr>
          <a:xfrm rot="5400000">
            <a:off x="3726950" y="1593500"/>
            <a:ext cx="523800" cy="476700"/>
          </a:xfrm>
          <a:prstGeom prst="bentArrow">
            <a:avLst>
              <a:gd fmla="val 25000" name="adj1"/>
              <a:gd fmla="val 25000" name="adj2"/>
              <a:gd fmla="val 25000" name="adj3"/>
              <a:gd fmla="val 49159" name="adj4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5"/>
          <p:cNvSpPr/>
          <p:nvPr/>
        </p:nvSpPr>
        <p:spPr>
          <a:xfrm rot="5400000">
            <a:off x="5155700" y="2650850"/>
            <a:ext cx="523800" cy="476700"/>
          </a:xfrm>
          <a:prstGeom prst="bentArrow">
            <a:avLst>
              <a:gd fmla="val 25000" name="adj1"/>
              <a:gd fmla="val 25000" name="adj2"/>
              <a:gd fmla="val 25000" name="adj3"/>
              <a:gd fmla="val 49159" name="adj4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5"/>
          <p:cNvSpPr/>
          <p:nvPr/>
        </p:nvSpPr>
        <p:spPr>
          <a:xfrm rot="5400000">
            <a:off x="6751025" y="3465350"/>
            <a:ext cx="381000" cy="476400"/>
          </a:xfrm>
          <a:prstGeom prst="bentArrow">
            <a:avLst>
              <a:gd fmla="val 25000" name="adj1"/>
              <a:gd fmla="val 25000" name="adj2"/>
              <a:gd fmla="val 25000" name="adj3"/>
              <a:gd fmla="val 49159" name="adj4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/>
        </p:nvSpPr>
        <p:spPr>
          <a:xfrm>
            <a:off x="2900575" y="2070650"/>
            <a:ext cx="29814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What is NORVS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6"/>
          <p:cNvPicPr preferRelativeResize="0"/>
          <p:nvPr/>
        </p:nvPicPr>
        <p:blipFill rotWithShape="1">
          <a:blip r:embed="rId3">
            <a:alphaModFix/>
          </a:blip>
          <a:srcRect b="14961" l="0" r="0" t="14764"/>
          <a:stretch/>
        </p:blipFill>
        <p:spPr>
          <a:xfrm>
            <a:off x="0" y="3525450"/>
            <a:ext cx="1233475" cy="1618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6"/>
          <p:cNvSpPr txBox="1"/>
          <p:nvPr>
            <p:ph idx="4294967295"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solidFill>
            <a:srgbClr val="6FA8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Introduction to NORVS System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54300"/>
            <a:ext cx="351651" cy="35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0125" y="1729150"/>
            <a:ext cx="923300" cy="9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6"/>
          <p:cNvSpPr txBox="1"/>
          <p:nvPr/>
        </p:nvSpPr>
        <p:spPr>
          <a:xfrm>
            <a:off x="351650" y="3200675"/>
            <a:ext cx="747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C9DAF8"/>
                </a:highlight>
              </a:rPr>
              <a:t>Steven</a:t>
            </a:r>
            <a:endParaRPr sz="1000">
              <a:highlight>
                <a:srgbClr val="C9DAF8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6FA8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Current NORVS System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06" name="Google Shape;306;p47"/>
          <p:cNvGraphicFramePr/>
          <p:nvPr/>
        </p:nvGraphicFramePr>
        <p:xfrm>
          <a:off x="1377150" y="128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{353C2C8D-AA62-4FB5-8C1A-858EA4DFDA8C}</a:tableStyleId>
              </a:tblPr>
              <a:tblGrid>
                <a:gridCol w="2498875"/>
                <a:gridCol w="1563700"/>
                <a:gridCol w="2327125"/>
              </a:tblGrid>
              <a:tr h="5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</a:rPr>
                        <a:t>Business Activities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FFFFFF"/>
                          </a:solidFill>
                        </a:rPr>
                        <a:t>Manual</a:t>
                      </a:r>
                      <a:endParaRPr sz="23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FFFFFF"/>
                          </a:solidFill>
                        </a:rPr>
                        <a:t>System</a:t>
                      </a:r>
                      <a:endParaRPr sz="2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FFFFFF"/>
                          </a:solidFill>
                        </a:rPr>
                        <a:t>Obstacles</a:t>
                      </a:r>
                      <a:endParaRPr sz="2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5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Collecting client information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Prone to error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Client visiting or exiting the premises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Employee has to be present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Vehicles are being moved frequently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Updates not done properly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isinformation are provided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Space allocation done using a magnetic board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ifficulty in publishing reports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Payment tracking and revenue recorded in registers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Encounter embarrassing situation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7" name="Google Shape;307;p47"/>
          <p:cNvPicPr preferRelativeResize="0"/>
          <p:nvPr/>
        </p:nvPicPr>
        <p:blipFill rotWithShape="1">
          <a:blip r:embed="rId3">
            <a:alphaModFix/>
          </a:blip>
          <a:srcRect b="0" l="16142" r="0" t="0"/>
          <a:stretch/>
        </p:blipFill>
        <p:spPr>
          <a:xfrm>
            <a:off x="0" y="4025325"/>
            <a:ext cx="1156025" cy="11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09175"/>
            <a:ext cx="351651" cy="3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7"/>
          <p:cNvSpPr txBox="1"/>
          <p:nvPr/>
        </p:nvSpPr>
        <p:spPr>
          <a:xfrm>
            <a:off x="311700" y="3655550"/>
            <a:ext cx="747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C9DAF8"/>
                </a:highlight>
              </a:rPr>
              <a:t>Zawad</a:t>
            </a:r>
            <a:endParaRPr sz="1000">
              <a:highlight>
                <a:srgbClr val="C9DAF8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solidFill>
            <a:srgbClr val="6FA8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NORVS System - User Requirements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15" name="Google Shape;315;p48"/>
          <p:cNvGraphicFramePr/>
          <p:nvPr/>
        </p:nvGraphicFramePr>
        <p:xfrm>
          <a:off x="708200" y="7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{353C2C8D-AA62-4FB5-8C1A-858EA4DFDA8C}</a:tableStyleId>
              </a:tblPr>
              <a:tblGrid>
                <a:gridCol w="3009775"/>
                <a:gridCol w="2141400"/>
                <a:gridCol w="2896725"/>
              </a:tblGrid>
              <a:tr h="56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</a:rPr>
                        <a:t>Current System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</a:rPr>
                        <a:t>Proposed System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</a:rPr>
                        <a:t>Benefits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Collecting client information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Internet based system- Online form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Convenience and continuous connectivity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Client visiting the premises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Biometric scanners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System manage entry and exit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Vehicles are being moved frequently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Integrated storage management feature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System updates storage spaces immediately upon booking or releasing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Space allocation done using a magnetic board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56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Payment tracking in registers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Third party payment support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Flexibility in payment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Monthly revenue reports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Reporting feature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System generates monthly revenue reports, visitor logs, contract renewal 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6" name="Google Shape;316;p48"/>
          <p:cNvPicPr preferRelativeResize="0"/>
          <p:nvPr/>
        </p:nvPicPr>
        <p:blipFill rotWithShape="1">
          <a:blip r:embed="rId3">
            <a:alphaModFix/>
          </a:blip>
          <a:srcRect b="0" l="16142" r="0" t="0"/>
          <a:stretch/>
        </p:blipFill>
        <p:spPr>
          <a:xfrm>
            <a:off x="0" y="4025325"/>
            <a:ext cx="1156025" cy="11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09175"/>
            <a:ext cx="351651" cy="3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8"/>
          <p:cNvSpPr txBox="1"/>
          <p:nvPr/>
        </p:nvSpPr>
        <p:spPr>
          <a:xfrm>
            <a:off x="311700" y="3655550"/>
            <a:ext cx="747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C9DAF8"/>
                </a:highlight>
              </a:rPr>
              <a:t>Zawad</a:t>
            </a:r>
            <a:endParaRPr sz="1000">
              <a:highlight>
                <a:srgbClr val="C9DAF8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>
            <p:ph type="ctrTitle"/>
          </p:nvPr>
        </p:nvSpPr>
        <p:spPr>
          <a:xfrm>
            <a:off x="335008" y="244057"/>
            <a:ext cx="8215472" cy="510953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mbria"/>
              <a:buNone/>
            </a:pPr>
            <a:r>
              <a:rPr lang="en" sz="35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System</a:t>
            </a:r>
            <a:r>
              <a:rPr lang="en" sz="350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35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Structure</a:t>
            </a:r>
            <a:endParaRPr sz="35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4" name="Google Shape;324;p49"/>
          <p:cNvSpPr txBox="1"/>
          <p:nvPr/>
        </p:nvSpPr>
        <p:spPr>
          <a:xfrm>
            <a:off x="1020808" y="1332122"/>
            <a:ext cx="1841936" cy="393539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Client register </a:t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5" name="Google Shape;325;p49"/>
          <p:cNvSpPr txBox="1"/>
          <p:nvPr/>
        </p:nvSpPr>
        <p:spPr>
          <a:xfrm>
            <a:off x="2289327" y="2401499"/>
            <a:ext cx="1943100" cy="510953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Check for storage</a:t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6" name="Google Shape;326;p49"/>
          <p:cNvSpPr/>
          <p:nvPr/>
        </p:nvSpPr>
        <p:spPr>
          <a:xfrm rot="5400000">
            <a:off x="2726805" y="1626046"/>
            <a:ext cx="868091" cy="596215"/>
          </a:xfrm>
          <a:prstGeom prst="bentArrow">
            <a:avLst>
              <a:gd fmla="val 25000" name="adj1"/>
              <a:gd fmla="val 25000" name="adj2"/>
              <a:gd fmla="val 25000" name="adj3"/>
              <a:gd fmla="val 49159" name="adj4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9"/>
          <p:cNvSpPr txBox="1"/>
          <p:nvPr/>
        </p:nvSpPr>
        <p:spPr>
          <a:xfrm>
            <a:off x="4326199" y="3341434"/>
            <a:ext cx="2161950" cy="470661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Biometric scan and then Payment</a:t>
            </a:r>
            <a:endParaRPr sz="15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8" name="Google Shape;328;p49"/>
          <p:cNvSpPr txBox="1"/>
          <p:nvPr/>
        </p:nvSpPr>
        <p:spPr>
          <a:xfrm>
            <a:off x="6663793" y="4197495"/>
            <a:ext cx="1943100" cy="36731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Space Allocated</a:t>
            </a:r>
            <a:endParaRPr sz="15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9" name="Google Shape;329;p49"/>
          <p:cNvSpPr/>
          <p:nvPr/>
        </p:nvSpPr>
        <p:spPr>
          <a:xfrm rot="5400000">
            <a:off x="4217728" y="2733557"/>
            <a:ext cx="608416" cy="476700"/>
          </a:xfrm>
          <a:prstGeom prst="bentArrow">
            <a:avLst>
              <a:gd fmla="val 25000" name="adj1"/>
              <a:gd fmla="val 25000" name="adj2"/>
              <a:gd fmla="val 25000" name="adj3"/>
              <a:gd fmla="val 49159" name="adj4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49"/>
          <p:cNvSpPr/>
          <p:nvPr/>
        </p:nvSpPr>
        <p:spPr>
          <a:xfrm rot="5400000">
            <a:off x="6517296" y="3667104"/>
            <a:ext cx="523800" cy="476700"/>
          </a:xfrm>
          <a:prstGeom prst="bentArrow">
            <a:avLst>
              <a:gd fmla="val 25000" name="adj1"/>
              <a:gd fmla="val 25000" name="adj2"/>
              <a:gd fmla="val 25000" name="adj3"/>
              <a:gd fmla="val 49159" name="adj4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9"/>
          <p:cNvSpPr txBox="1"/>
          <p:nvPr/>
        </p:nvSpPr>
        <p:spPr>
          <a:xfrm>
            <a:off x="3386631" y="1853470"/>
            <a:ext cx="18791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 personal and vehicle information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9"/>
          <p:cNvSpPr txBox="1"/>
          <p:nvPr/>
        </p:nvSpPr>
        <p:spPr>
          <a:xfrm>
            <a:off x="4708476" y="2857589"/>
            <a:ext cx="2309069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rental agreement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9"/>
          <p:cNvSpPr txBox="1"/>
          <p:nvPr/>
        </p:nvSpPr>
        <p:spPr>
          <a:xfrm>
            <a:off x="6968971" y="3708520"/>
            <a:ext cx="133274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Payment successful</a:t>
            </a:r>
            <a:endParaRPr sz="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4" name="Google Shape;334;p49"/>
          <p:cNvSpPr/>
          <p:nvPr/>
        </p:nvSpPr>
        <p:spPr>
          <a:xfrm rot="10800000">
            <a:off x="3073576" y="3015477"/>
            <a:ext cx="523800" cy="476700"/>
          </a:xfrm>
          <a:prstGeom prst="bentArrow">
            <a:avLst>
              <a:gd fmla="val 25000" name="adj1"/>
              <a:gd fmla="val 25000" name="adj2"/>
              <a:gd fmla="val 25000" name="adj3"/>
              <a:gd fmla="val 49159" name="adj4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9"/>
          <p:cNvSpPr txBox="1"/>
          <p:nvPr/>
        </p:nvSpPr>
        <p:spPr>
          <a:xfrm>
            <a:off x="1524555" y="3315163"/>
            <a:ext cx="1529544" cy="408428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No agreement created</a:t>
            </a:r>
            <a:endParaRPr sz="15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6" name="Google Shape;336;p49"/>
          <p:cNvSpPr txBox="1"/>
          <p:nvPr/>
        </p:nvSpPr>
        <p:spPr>
          <a:xfrm>
            <a:off x="2625245" y="3042759"/>
            <a:ext cx="1850281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space available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16600"/>
            <a:ext cx="1251115" cy="122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41525"/>
            <a:ext cx="351651" cy="3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9"/>
          <p:cNvSpPr txBox="1"/>
          <p:nvPr/>
        </p:nvSpPr>
        <p:spPr>
          <a:xfrm>
            <a:off x="335000" y="3587900"/>
            <a:ext cx="747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C9DAF8"/>
                </a:highlight>
              </a:rPr>
              <a:t>Vali</a:t>
            </a:r>
            <a:endParaRPr sz="1000">
              <a:highlight>
                <a:srgbClr val="C9DAF8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/>
        </p:nvSpPr>
        <p:spPr>
          <a:xfrm>
            <a:off x="341300" y="903605"/>
            <a:ext cx="1841936" cy="5238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Management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45" name="Google Shape;345;p50"/>
          <p:cNvSpPr txBox="1"/>
          <p:nvPr/>
        </p:nvSpPr>
        <p:spPr>
          <a:xfrm>
            <a:off x="3070649" y="1637497"/>
            <a:ext cx="1943100" cy="510953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Add swap or Merge space</a:t>
            </a:r>
            <a:endParaRPr sz="17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46" name="Google Shape;346;p50"/>
          <p:cNvSpPr/>
          <p:nvPr/>
        </p:nvSpPr>
        <p:spPr>
          <a:xfrm rot="5400000">
            <a:off x="2629255" y="743821"/>
            <a:ext cx="523800" cy="1214109"/>
          </a:xfrm>
          <a:prstGeom prst="bentArrow">
            <a:avLst>
              <a:gd fmla="val 25000" name="adj1"/>
              <a:gd fmla="val 25660" name="adj2"/>
              <a:gd fmla="val 25000" name="adj3"/>
              <a:gd fmla="val 49159" name="adj4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0"/>
          <p:cNvSpPr txBox="1"/>
          <p:nvPr/>
        </p:nvSpPr>
        <p:spPr>
          <a:xfrm>
            <a:off x="341300" y="244057"/>
            <a:ext cx="8215472" cy="510953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mbria"/>
              <a:buNone/>
            </a:pPr>
            <a:r>
              <a:rPr lang="en" sz="35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System</a:t>
            </a:r>
            <a:r>
              <a:rPr lang="en" sz="3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35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Structure (Management side)</a:t>
            </a:r>
            <a:endParaRPr sz="35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48" name="Google Shape;348;p50"/>
          <p:cNvSpPr txBox="1"/>
          <p:nvPr/>
        </p:nvSpPr>
        <p:spPr>
          <a:xfrm>
            <a:off x="3577730" y="1186093"/>
            <a:ext cx="146640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to client profile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3600450" y="2599853"/>
            <a:ext cx="1943100" cy="369797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Manage entry logs</a:t>
            </a:r>
            <a:endParaRPr sz="17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0" name="Google Shape;350;p50"/>
          <p:cNvSpPr/>
          <p:nvPr/>
        </p:nvSpPr>
        <p:spPr>
          <a:xfrm rot="5400000">
            <a:off x="125075" y="1901065"/>
            <a:ext cx="2353645" cy="1487705"/>
          </a:xfrm>
          <a:prstGeom prst="bentUpArrow">
            <a:avLst>
              <a:gd fmla="val 11748" name="adj1"/>
              <a:gd fmla="val 13781" name="adj2"/>
              <a:gd fmla="val 24083" name="adj3"/>
            </a:avLst>
          </a:prstGeom>
          <a:solidFill>
            <a:srgbClr val="9CC2E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0"/>
          <p:cNvSpPr txBox="1"/>
          <p:nvPr/>
        </p:nvSpPr>
        <p:spPr>
          <a:xfrm>
            <a:off x="2134147" y="3340181"/>
            <a:ext cx="2704204" cy="510953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Report management</a:t>
            </a:r>
            <a:endParaRPr sz="17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2" name="Google Shape;352;p50"/>
          <p:cNvSpPr/>
          <p:nvPr/>
        </p:nvSpPr>
        <p:spPr>
          <a:xfrm rot="5400000">
            <a:off x="1551505" y="1243213"/>
            <a:ext cx="1611050" cy="2043271"/>
          </a:xfrm>
          <a:prstGeom prst="bentUpArrow">
            <a:avLst>
              <a:gd fmla="val 11748" name="adj1"/>
              <a:gd fmla="val 13781" name="adj2"/>
              <a:gd fmla="val 24083" name="adj3"/>
            </a:avLst>
          </a:prstGeom>
          <a:solidFill>
            <a:srgbClr val="9CC2E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41525"/>
            <a:ext cx="351651" cy="3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0"/>
          <p:cNvSpPr txBox="1"/>
          <p:nvPr/>
        </p:nvSpPr>
        <p:spPr>
          <a:xfrm>
            <a:off x="341300" y="3634275"/>
            <a:ext cx="747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C9DAF8"/>
                </a:highlight>
              </a:rPr>
              <a:t>Vali</a:t>
            </a:r>
            <a:endParaRPr sz="1000">
              <a:highlight>
                <a:srgbClr val="C9DAF8"/>
              </a:highlight>
            </a:endParaRPr>
          </a:p>
        </p:txBody>
      </p:sp>
      <p:pic>
        <p:nvPicPr>
          <p:cNvPr id="355" name="Google Shape;3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16600"/>
            <a:ext cx="1251115" cy="122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628650" y="207466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" sz="1100"/>
              <a:t>UI Design in NORVS system.</a:t>
            </a:r>
            <a:endParaRPr sz="1100"/>
          </a:p>
        </p:txBody>
      </p:sp>
      <p:pic>
        <p:nvPicPr>
          <p:cNvPr id="361" name="Google Shape;36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33799"/>
            <a:ext cx="1190157" cy="139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